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6" r:id="rId5"/>
    <p:sldId id="262" r:id="rId6"/>
    <p:sldId id="264" r:id="rId7"/>
    <p:sldId id="261" r:id="rId8"/>
    <p:sldId id="265" r:id="rId9"/>
    <p:sldId id="273" r:id="rId10"/>
    <p:sldId id="271" r:id="rId11"/>
    <p:sldId id="272" r:id="rId12"/>
    <p:sldId id="258" r:id="rId13"/>
    <p:sldId id="259" r:id="rId14"/>
    <p:sldId id="270" r:id="rId15"/>
    <p:sldId id="269" r:id="rId16"/>
    <p:sldId id="260" r:id="rId17"/>
    <p:sldId id="263" r:id="rId18"/>
    <p:sldId id="267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9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D1FBD5-987F-4A8F-AA86-DA0FDAFC4C7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ADFA6-4DF0-4A4F-B159-D31BC61F014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C5F5B-4905-4531-955D-36A66C996D1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9D525-EA18-4897-BC2B-5BA0E0C9285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06D72-863A-4803-BF1A-A95C395BB09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C1DFF-9AA7-4EBB-A64F-9CD9D3286D0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8E2063-464F-4C22-95B8-0EACA846790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03A135-B45D-4BBC-ADF5-9281B9FADAE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A1A6B-586C-4904-A812-93D9BCEB470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E7F852-E9EB-4E6C-9E00-C430A79B000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D1F71-69A2-44C4-BD1A-79FCC849FD2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8185A4-D44C-4D09-A9D2-0D54EA90E303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547813" y="1196975"/>
            <a:ext cx="5903912" cy="22320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Транспорт</a:t>
            </a:r>
          </a:p>
        </p:txBody>
      </p:sp>
      <p:pic>
        <p:nvPicPr>
          <p:cNvPr id="3" name="Рисунок 2" descr="81085852_large_4663906_transport1 — копия (2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780928"/>
            <a:ext cx="3762375" cy="3000375"/>
          </a:xfrm>
          <a:prstGeom prst="rect">
            <a:avLst/>
          </a:prstGeom>
        </p:spPr>
      </p:pic>
      <p:pic>
        <p:nvPicPr>
          <p:cNvPr id="4" name="Рисунок 3" descr="81085852_large_4663906_transport1 — копия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060848"/>
            <a:ext cx="3895725" cy="33718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1640" y="5661248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Monotype Corsiva" pitchFamily="66" charset="0"/>
              </a:rPr>
              <a:t>            </a:t>
            </a:r>
            <a:r>
              <a:rPr lang="ru-RU" sz="4000" b="1" dirty="0" smtClean="0">
                <a:solidFill>
                  <a:schemeClr val="accent2"/>
                </a:solidFill>
                <a:latin typeface="Monotype Corsiva" pitchFamily="66" charset="0"/>
              </a:rPr>
              <a:t>и</a:t>
            </a:r>
            <a:r>
              <a:rPr lang="ru-RU" sz="4000" b="1" dirty="0" smtClean="0">
                <a:solidFill>
                  <a:schemeClr val="accent2"/>
                </a:solidFill>
                <a:latin typeface="Monotype Corsiva" pitchFamily="66" charset="0"/>
              </a:rPr>
              <a:t>з серии  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БДД</a:t>
            </a:r>
            <a:endParaRPr lang="ru-RU" sz="4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548680"/>
            <a:ext cx="7488832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Monotype Corsiva" pitchFamily="66" charset="0"/>
              </a:rPr>
              <a:t>Цель:    </a:t>
            </a:r>
            <a:endParaRPr lang="ru-RU" sz="4000" b="1" dirty="0" smtClean="0">
              <a:latin typeface="Monotype Corsiva" pitchFamily="66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b="1" dirty="0" smtClean="0">
                <a:latin typeface="Monotype Corsiva" pitchFamily="66" charset="0"/>
              </a:rPr>
              <a:t>закреплять </a:t>
            </a:r>
            <a:r>
              <a:rPr lang="ru-RU" sz="3600" b="1" dirty="0">
                <a:latin typeface="Monotype Corsiva" pitchFamily="66" charset="0"/>
              </a:rPr>
              <a:t>название родного города</a:t>
            </a:r>
            <a:r>
              <a:rPr lang="ru-RU" sz="3600" b="1" dirty="0" smtClean="0">
                <a:latin typeface="Monotype Corsiva" pitchFamily="66" charset="0"/>
              </a:rPr>
              <a:t>;</a:t>
            </a:r>
            <a:endParaRPr lang="ru-RU" sz="3600" b="1" dirty="0">
              <a:latin typeface="Monotype Corsiva" pitchFamily="66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b="1" dirty="0" smtClean="0">
                <a:latin typeface="Monotype Corsiva" pitchFamily="66" charset="0"/>
              </a:rPr>
              <a:t>расширять </a:t>
            </a:r>
            <a:r>
              <a:rPr lang="ru-RU" sz="3600" b="1" dirty="0">
                <a:latin typeface="Monotype Corsiva" pitchFamily="66" charset="0"/>
              </a:rPr>
              <a:t>знания детей </a:t>
            </a:r>
            <a:r>
              <a:rPr lang="ru-RU" sz="3600" b="1" dirty="0" smtClean="0">
                <a:latin typeface="Monotype Corsiva" pitchFamily="66" charset="0"/>
              </a:rPr>
              <a:t>о </a:t>
            </a:r>
            <a:r>
              <a:rPr lang="ru-RU" sz="3600" b="1" dirty="0">
                <a:latin typeface="Monotype Corsiva" pitchFamily="66" charset="0"/>
              </a:rPr>
              <a:t>транспорте </a:t>
            </a:r>
            <a:r>
              <a:rPr lang="ru-RU" sz="3600" b="1" dirty="0" smtClean="0">
                <a:latin typeface="Monotype Corsiva" pitchFamily="66" charset="0"/>
              </a:rPr>
              <a:t>специального назначения;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b="1" dirty="0">
                <a:latin typeface="Monotype Corsiva" pitchFamily="66" charset="0"/>
              </a:rPr>
              <a:t>р</a:t>
            </a:r>
            <a:r>
              <a:rPr lang="ru-RU" sz="3600" b="1" dirty="0" smtClean="0">
                <a:latin typeface="Monotype Corsiva" pitchFamily="66" charset="0"/>
              </a:rPr>
              <a:t>азвивать логическое мышление, память, </a:t>
            </a:r>
          </a:p>
          <a:p>
            <a:r>
              <a:rPr lang="ru-RU" sz="3600" b="1" dirty="0">
                <a:latin typeface="Monotype Corsiva" pitchFamily="66" charset="0"/>
              </a:rPr>
              <a:t> </a:t>
            </a:r>
            <a:r>
              <a:rPr lang="ru-RU" sz="3600" b="1" dirty="0" smtClean="0">
                <a:latin typeface="Monotype Corsiva" pitchFamily="66" charset="0"/>
              </a:rPr>
              <a:t>    внимание.</a:t>
            </a:r>
            <a:endParaRPr lang="ru-RU" sz="3600" b="1" dirty="0">
              <a:latin typeface="Monotype Corsiva" pitchFamily="66" charset="0"/>
            </a:endParaRPr>
          </a:p>
          <a:p>
            <a:r>
              <a:rPr lang="ru-RU" sz="3600" b="1" dirty="0">
                <a:latin typeface="Monotype Corsiva" pitchFamily="66" charset="0"/>
              </a:rPr>
              <a:t> 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140968"/>
            <a:ext cx="3996859" cy="3184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692696"/>
            <a:ext cx="2880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Есть и водный, и воздушный,</a:t>
            </a:r>
            <a:r>
              <a:rPr lang="ru-RU" sz="2400" b="1" dirty="0">
                <a:latin typeface="Monotype Corsiva" pitchFamily="66" charset="0"/>
              </a:rPr>
              <a:t/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Тот, что движется по суше,</a:t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Грузы возит и людей.</a:t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Что </a:t>
            </a:r>
            <a:r>
              <a:rPr lang="ru-RU" sz="2400" b="1" dirty="0" smtClean="0">
                <a:latin typeface="Monotype Corsiva" pitchFamily="66" charset="0"/>
              </a:rPr>
              <a:t>же это</a:t>
            </a:r>
            <a:r>
              <a:rPr lang="ru-RU" sz="2400" b="1" dirty="0">
                <a:latin typeface="Monotype Corsiva" pitchFamily="66" charset="0"/>
              </a:rPr>
              <a:t>? Скажи </a:t>
            </a:r>
            <a:r>
              <a:rPr lang="ru-RU" sz="2400" b="1" dirty="0" smtClean="0">
                <a:latin typeface="Monotype Corsiva" pitchFamily="66" charset="0"/>
              </a:rPr>
              <a:t>поскорей</a:t>
            </a:r>
            <a:r>
              <a:rPr lang="ru-RU" sz="2400" b="1" dirty="0">
                <a:latin typeface="Monotype Corsiva" pitchFamily="66" charset="0"/>
              </a:rPr>
              <a:t>!</a:t>
            </a:r>
            <a:r>
              <a:rPr lang="ru-RU" sz="2400" dirty="0"/>
              <a:t> 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763896"/>
            <a:ext cx="3961926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692696"/>
            <a:ext cx="3571875" cy="2400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80" t="56240"/>
          <a:stretch/>
        </p:blipFill>
        <p:spPr>
          <a:xfrm>
            <a:off x="899592" y="3763896"/>
            <a:ext cx="2886330" cy="1573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433109" y="5661248"/>
            <a:ext cx="38457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Транспорт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24777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664"/>
            <a:ext cx="2880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Эту ленту не возьмешь И в косичку не вплетешь. На земле она лежит, Транспорт вдоль по ней бежит.... </a:t>
            </a:r>
            <a:r>
              <a:rPr lang="ru-RU" sz="2400" b="1" dirty="0">
                <a:latin typeface="Monotype Corsiva" pitchFamily="66" charset="0"/>
              </a:rPr>
              <a:t/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708920"/>
            <a:ext cx="6069745" cy="3422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295232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Две дороги долго шли И друг к дружке подошли. Ссориться не стали, Пересеклись и дальше побежали. Что это за место, Всем нам интересно. ... </a:t>
            </a:r>
            <a:r>
              <a:rPr lang="ru-RU" sz="2400" b="1" dirty="0">
                <a:latin typeface="Monotype Corsiva" pitchFamily="66" charset="0"/>
              </a:rPr>
              <a:t/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b="1" dirty="0">
              <a:latin typeface="Monotype Corsiva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752845"/>
            <a:ext cx="5700181" cy="3719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548680"/>
            <a:ext cx="24482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Наш автобус ехал-ехал, И к </a:t>
            </a:r>
            <a:r>
              <a:rPr lang="ru-RU" sz="2400" b="1" dirty="0" err="1">
                <a:latin typeface="Monotype Corsiva" pitchFamily="66" charset="0"/>
              </a:rPr>
              <a:t>площадочке</a:t>
            </a:r>
            <a:r>
              <a:rPr lang="ru-RU" sz="2400" b="1" dirty="0">
                <a:latin typeface="Monotype Corsiva" pitchFamily="66" charset="0"/>
              </a:rPr>
              <a:t> подъехал. А на ней народ скучает, Молча транспорт ожидает... </a:t>
            </a:r>
            <a:r>
              <a:rPr lang="ru-RU" sz="2400" b="1" dirty="0">
                <a:latin typeface="Monotype Corsiva" pitchFamily="66" charset="0"/>
              </a:rPr>
              <a:t/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700" y="2271680"/>
            <a:ext cx="5327716" cy="4048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548680"/>
            <a:ext cx="3600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Monotype Corsiva" pitchFamily="66" charset="0"/>
              </a:rPr>
              <a:t>Перейти через дорогу</a:t>
            </a:r>
          </a:p>
          <a:p>
            <a:r>
              <a:rPr lang="ru-RU" sz="2400" b="1" dirty="0" smtClean="0">
                <a:latin typeface="Monotype Corsiva" pitchFamily="66" charset="0"/>
              </a:rPr>
              <a:t>Вам на улицах всегда</a:t>
            </a:r>
          </a:p>
          <a:p>
            <a:r>
              <a:rPr lang="ru-RU" sz="2400" b="1" dirty="0" smtClean="0">
                <a:latin typeface="Monotype Corsiva" pitchFamily="66" charset="0"/>
              </a:rPr>
              <a:t> И подскажут, и помогут</a:t>
            </a:r>
          </a:p>
          <a:p>
            <a:r>
              <a:rPr lang="ru-RU" sz="2400" b="1" dirty="0" smtClean="0">
                <a:latin typeface="Monotype Corsiva" pitchFamily="66" charset="0"/>
              </a:rPr>
              <a:t>Говорящие цвета.</a:t>
            </a:r>
          </a:p>
          <a:p>
            <a:r>
              <a:rPr lang="ru-RU" sz="2400" b="1" dirty="0" smtClean="0">
                <a:latin typeface="Monotype Corsiva" pitchFamily="66" charset="0"/>
              </a:rPr>
              <a:t>Красный свет вам скажет: «Нет!»</a:t>
            </a:r>
          </a:p>
          <a:p>
            <a:r>
              <a:rPr lang="ru-RU" sz="2400" b="1" dirty="0" smtClean="0">
                <a:latin typeface="Monotype Corsiva" pitchFamily="66" charset="0"/>
              </a:rPr>
              <a:t>Сдержанно и строго.</a:t>
            </a:r>
          </a:p>
          <a:p>
            <a:r>
              <a:rPr lang="ru-RU" sz="2400" b="1" dirty="0" smtClean="0">
                <a:latin typeface="Monotype Corsiva" pitchFamily="66" charset="0"/>
              </a:rPr>
              <a:t>Желтый свет дает совет:</a:t>
            </a:r>
          </a:p>
          <a:p>
            <a:r>
              <a:rPr lang="ru-RU" sz="2400" b="1" dirty="0" smtClean="0">
                <a:latin typeface="Monotype Corsiva" pitchFamily="66" charset="0"/>
              </a:rPr>
              <a:t>Подождать немного.</a:t>
            </a:r>
          </a:p>
          <a:p>
            <a:r>
              <a:rPr lang="ru-RU" sz="2400" b="1" dirty="0" smtClean="0">
                <a:latin typeface="Monotype Corsiva" pitchFamily="66" charset="0"/>
              </a:rPr>
              <a:t>А зеленый свет горит – </a:t>
            </a:r>
          </a:p>
          <a:p>
            <a:r>
              <a:rPr lang="ru-RU" sz="2400" b="1" dirty="0" smtClean="0">
                <a:latin typeface="Monotype Corsiva" pitchFamily="66" charset="0"/>
              </a:rPr>
              <a:t>«Проходите!» - говорит.</a:t>
            </a:r>
          </a:p>
          <a:p>
            <a:r>
              <a:rPr lang="ru-RU" sz="2400" b="1" dirty="0" smtClean="0">
                <a:latin typeface="Monotype Corsiva" pitchFamily="66" charset="0"/>
              </a:rPr>
              <a:t>С площадей и перекрестков</a:t>
            </a:r>
          </a:p>
          <a:p>
            <a:r>
              <a:rPr lang="ru-RU" sz="2400" b="1" dirty="0" smtClean="0">
                <a:latin typeface="Monotype Corsiva" pitchFamily="66" charset="0"/>
              </a:rPr>
              <a:t>На меня глядит в упор</a:t>
            </a:r>
          </a:p>
          <a:p>
            <a:r>
              <a:rPr lang="ru-RU" sz="2400" b="1" dirty="0" smtClean="0">
                <a:latin typeface="Monotype Corsiva" pitchFamily="66" charset="0"/>
              </a:rPr>
              <a:t>С виду грозный и серьезный</a:t>
            </a:r>
          </a:p>
          <a:p>
            <a:r>
              <a:rPr lang="ru-RU" sz="2400" b="1" dirty="0" smtClean="0">
                <a:latin typeface="Monotype Corsiva" pitchFamily="66" charset="0"/>
              </a:rPr>
              <a:t>Долговязый …</a:t>
            </a: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5" name="Рисунок 4" descr="origina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692696"/>
            <a:ext cx="4391408" cy="4936207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35283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Это что за магазин? Продается в нем бензин. Вот машина подъезжает, Полный бак им заливает. Завелась и побежала. Чтоб другая подъезжала. ...</a:t>
            </a:r>
            <a:r>
              <a:rPr lang="ru-RU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568" y="2817304"/>
            <a:ext cx="5591810" cy="3494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941168"/>
            <a:ext cx="2857500" cy="16002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492896"/>
            <a:ext cx="6748242" cy="37958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404664"/>
            <a:ext cx="4824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И в ясный день, и даже в полночь</a:t>
            </a:r>
          </a:p>
          <a:p>
            <a:r>
              <a:rPr lang="ru-RU" sz="2400" b="1" dirty="0">
                <a:latin typeface="Monotype Corsiva" pitchFamily="66" charset="0"/>
              </a:rPr>
              <a:t>Всегда спешит к больным на помощь.</a:t>
            </a:r>
          </a:p>
          <a:p>
            <a:r>
              <a:rPr lang="ru-RU" sz="2400" b="1" dirty="0">
                <a:latin typeface="Monotype Corsiva" pitchFamily="66" charset="0"/>
              </a:rPr>
              <a:t>Дорогу ей все уступают</a:t>
            </a:r>
          </a:p>
          <a:p>
            <a:r>
              <a:rPr lang="ru-RU" sz="2400" b="1" dirty="0">
                <a:latin typeface="Monotype Corsiva" pitchFamily="66" charset="0"/>
              </a:rPr>
              <a:t>И с уваженьем пропускают.</a:t>
            </a:r>
          </a:p>
        </p:txBody>
      </p:sp>
    </p:spTree>
    <p:extLst>
      <p:ext uri="{BB962C8B-B14F-4D97-AF65-F5344CB8AC3E}">
        <p14:creationId xmlns:p14="http://schemas.microsoft.com/office/powerpoint/2010/main" val="42001540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781150"/>
            <a:ext cx="5553720" cy="36425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404664"/>
            <a:ext cx="6048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Я мчусь с сиреной на пожар, </a:t>
            </a:r>
            <a:r>
              <a:rPr lang="ru-RU" sz="2400" b="1" dirty="0">
                <a:latin typeface="Monotype Corsiva" pitchFamily="66" charset="0"/>
              </a:rPr>
              <a:t/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Везу я воду с пеной, </a:t>
            </a:r>
            <a:r>
              <a:rPr lang="ru-RU" sz="2400" b="1" dirty="0">
                <a:latin typeface="Monotype Corsiva" pitchFamily="66" charset="0"/>
              </a:rPr>
              <a:t/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Потушим вмиг огонь и жар, </a:t>
            </a:r>
            <a:r>
              <a:rPr lang="ru-RU" sz="2400" b="1" dirty="0">
                <a:latin typeface="Monotype Corsiva" pitchFamily="66" charset="0"/>
              </a:rPr>
              <a:t/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Мы быстры, словно стрелы.</a:t>
            </a:r>
            <a:endParaRPr lang="ru-RU" sz="24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4247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1560" y="404664"/>
            <a:ext cx="38164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На спине моей мигалка:</a:t>
            </a:r>
          </a:p>
          <a:p>
            <a:r>
              <a:rPr lang="ru-RU" sz="2400" b="1" dirty="0">
                <a:latin typeface="Monotype Corsiva" pitchFamily="66" charset="0"/>
              </a:rPr>
              <a:t>Сразу видно – я спешу.</a:t>
            </a:r>
          </a:p>
          <a:p>
            <a:r>
              <a:rPr lang="ru-RU" sz="2400" b="1" dirty="0">
                <a:latin typeface="Monotype Corsiva" pitchFamily="66" charset="0"/>
              </a:rPr>
              <a:t>Во дворах, подъездах, парках</a:t>
            </a:r>
          </a:p>
          <a:p>
            <a:r>
              <a:rPr lang="ru-RU" sz="2400" b="1" dirty="0">
                <a:latin typeface="Monotype Corsiva" pitchFamily="66" charset="0"/>
              </a:rPr>
              <a:t>Я порядок навожу.</a:t>
            </a:r>
          </a:p>
          <a:p>
            <a:r>
              <a:rPr lang="ru-RU" sz="2400" b="1" dirty="0">
                <a:latin typeface="Monotype Corsiva" pitchFamily="66" charset="0"/>
              </a:rPr>
              <a:t>Всех бандитов накажу: </a:t>
            </a:r>
          </a:p>
          <a:p>
            <a:r>
              <a:rPr lang="ru-RU" sz="2400" b="1" dirty="0">
                <a:latin typeface="Monotype Corsiva" pitchFamily="66" charset="0"/>
              </a:rPr>
              <a:t>За решетку посажу.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733556"/>
            <a:ext cx="5508573" cy="3330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32956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jpg183-800x597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655096"/>
            <a:ext cx="6172603" cy="460630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827584" y="692696"/>
            <a:ext cx="4320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Monotype Corsiva" pitchFamily="66" charset="0"/>
              </a:rPr>
              <a:t>Что за чудо – синий дом!</a:t>
            </a:r>
          </a:p>
          <a:p>
            <a:r>
              <a:rPr lang="ru-RU" sz="2400" b="1" dirty="0" smtClean="0">
                <a:latin typeface="Monotype Corsiva" pitchFamily="66" charset="0"/>
              </a:rPr>
              <a:t>Ребятишек много в нем.</a:t>
            </a:r>
          </a:p>
          <a:p>
            <a:r>
              <a:rPr lang="ru-RU" sz="2400" b="1" dirty="0" smtClean="0">
                <a:latin typeface="Monotype Corsiva" pitchFamily="66" charset="0"/>
              </a:rPr>
              <a:t>Носит обувь из резины</a:t>
            </a:r>
          </a:p>
          <a:p>
            <a:r>
              <a:rPr lang="ru-RU" sz="2400" b="1" dirty="0" smtClean="0">
                <a:latin typeface="Monotype Corsiva" pitchFamily="66" charset="0"/>
              </a:rPr>
              <a:t> И питается бензином </a:t>
            </a:r>
            <a:endParaRPr lang="ru-RU" sz="24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gruzov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2276872"/>
            <a:ext cx="5832648" cy="41240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5576" y="476672"/>
            <a:ext cx="31683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Monotype Corsiva" pitchFamily="66" charset="0"/>
              </a:rPr>
              <a:t>На резиновом ходу</a:t>
            </a:r>
          </a:p>
          <a:p>
            <a:r>
              <a:rPr lang="ru-RU" sz="2400" b="1" dirty="0" smtClean="0">
                <a:latin typeface="Monotype Corsiva" pitchFamily="66" charset="0"/>
              </a:rPr>
              <a:t>Все дороги обойду.</a:t>
            </a:r>
          </a:p>
          <a:p>
            <a:r>
              <a:rPr lang="ru-RU" sz="2400" b="1" dirty="0" smtClean="0">
                <a:latin typeface="Monotype Corsiva" pitchFamily="66" charset="0"/>
              </a:rPr>
              <a:t>Я на стройке пригожусь.</a:t>
            </a:r>
          </a:p>
          <a:p>
            <a:r>
              <a:rPr lang="ru-RU" sz="2400" b="1" dirty="0" smtClean="0">
                <a:latin typeface="Monotype Corsiva" pitchFamily="66" charset="0"/>
              </a:rPr>
              <a:t>Я работы не боюсь.</a:t>
            </a:r>
          </a:p>
          <a:p>
            <a:r>
              <a:rPr lang="ru-RU" sz="2400" b="1" dirty="0" smtClean="0">
                <a:latin typeface="Monotype Corsiva" pitchFamily="66" charset="0"/>
              </a:rPr>
              <a:t>Мне открыты все пути,</a:t>
            </a:r>
          </a:p>
          <a:p>
            <a:r>
              <a:rPr lang="ru-RU" sz="2400" b="1" dirty="0" smtClean="0">
                <a:latin typeface="Monotype Corsiva" pitchFamily="66" charset="0"/>
              </a:rPr>
              <a:t>Вам со мной не по пути?</a:t>
            </a:r>
            <a:endParaRPr lang="ru-RU" sz="24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67544" y="476672"/>
            <a:ext cx="3600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Рукастая, зубастая,</a:t>
            </a:r>
          </a:p>
          <a:p>
            <a:r>
              <a:rPr lang="ru-RU" sz="2400" b="1" dirty="0">
                <a:latin typeface="Monotype Corsiva" pitchFamily="66" charset="0"/>
              </a:rPr>
              <a:t>Идет-бредет по улице,</a:t>
            </a:r>
          </a:p>
          <a:p>
            <a:r>
              <a:rPr lang="ru-RU" sz="2400" b="1" dirty="0">
                <a:latin typeface="Monotype Corsiva" pitchFamily="66" charset="0"/>
              </a:rPr>
              <a:t>Идет и снег грабастает,</a:t>
            </a:r>
          </a:p>
          <a:p>
            <a:r>
              <a:rPr lang="ru-RU" sz="2400" b="1" dirty="0">
                <a:latin typeface="Monotype Corsiva" pitchFamily="66" charset="0"/>
              </a:rPr>
              <a:t>А дворник только щурится,</a:t>
            </a:r>
          </a:p>
          <a:p>
            <a:r>
              <a:rPr lang="ru-RU" sz="2400" b="1" dirty="0">
                <a:latin typeface="Monotype Corsiva" pitchFamily="66" charset="0"/>
              </a:rPr>
              <a:t>А дворник улыбается:</a:t>
            </a:r>
          </a:p>
          <a:p>
            <a:r>
              <a:rPr lang="ru-RU" sz="2400" b="1" dirty="0">
                <a:latin typeface="Monotype Corsiva" pitchFamily="66" charset="0"/>
              </a:rPr>
              <a:t>Снег без него сгребается.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761394"/>
            <a:ext cx="5715000" cy="3800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334010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92696"/>
            <a:ext cx="3024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Бывают ли у дождика</a:t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Четыре колеса?</a:t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Скажи, как называются</a:t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Такие </a:t>
            </a:r>
            <a:r>
              <a:rPr lang="ru-RU" sz="2400" b="1" dirty="0" smtClean="0">
                <a:latin typeface="Monotype Corsiva" pitchFamily="66" charset="0"/>
              </a:rPr>
              <a:t>чудеса!</a:t>
            </a: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16"/>
          <a:stretch/>
        </p:blipFill>
        <p:spPr>
          <a:xfrm>
            <a:off x="1403648" y="2708920"/>
            <a:ext cx="6835796" cy="3410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19280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Словно рубанок землю строгаю, </a:t>
            </a:r>
            <a:r>
              <a:rPr lang="ru-RU" sz="2400" b="1" dirty="0">
                <a:latin typeface="Monotype Corsiva" pitchFamily="66" charset="0"/>
              </a:rPr>
              <a:t/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Делать дороги я помогаю. </a:t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Где новостройки, всюду вниманье </a:t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Славной машине с трудным названьем. 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348880"/>
            <a:ext cx="5080000" cy="4000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6672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Monotype Corsiva" pitchFamily="66" charset="0"/>
              </a:rPr>
              <a:t>Поднимает великан</a:t>
            </a:r>
          </a:p>
          <a:p>
            <a:r>
              <a:rPr lang="ru-RU" sz="2400" b="1" dirty="0">
                <a:latin typeface="Monotype Corsiva" pitchFamily="66" charset="0"/>
              </a:rPr>
              <a:t>Много груза к облакам.</a:t>
            </a:r>
          </a:p>
          <a:p>
            <a:r>
              <a:rPr lang="ru-RU" sz="2400" b="1" dirty="0">
                <a:latin typeface="Monotype Corsiva" pitchFamily="66" charset="0"/>
              </a:rPr>
              <a:t>Там, где встанет он, потом</a:t>
            </a:r>
          </a:p>
          <a:p>
            <a:r>
              <a:rPr lang="ru-RU" sz="2400" b="1" dirty="0">
                <a:latin typeface="Monotype Corsiva" pitchFamily="66" charset="0"/>
              </a:rPr>
              <a:t>Вырастает новый дом.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772816"/>
            <a:ext cx="4437112" cy="4437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933" y="908720"/>
            <a:ext cx="3949030" cy="3949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123728" y="4941168"/>
            <a:ext cx="496855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Молодцы!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363</Words>
  <Application>Microsoft Office PowerPoint</Application>
  <PresentationFormat>Экран (4:3)</PresentationFormat>
  <Paragraphs>62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</dc:creator>
  <cp:lastModifiedBy>Andrey</cp:lastModifiedBy>
  <cp:revision>20</cp:revision>
  <dcterms:created xsi:type="dcterms:W3CDTF">2014-03-15T14:00:28Z</dcterms:created>
  <dcterms:modified xsi:type="dcterms:W3CDTF">2016-11-11T18:46:01Z</dcterms:modified>
</cp:coreProperties>
</file>